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7" r:id="rId1"/>
  </p:sldMasterIdLst>
  <p:notesMasterIdLst>
    <p:notesMasterId r:id="rId24"/>
  </p:notesMasterIdLst>
  <p:sldIdLst>
    <p:sldId id="256" r:id="rId2"/>
    <p:sldId id="280" r:id="rId3"/>
    <p:sldId id="281" r:id="rId4"/>
    <p:sldId id="282" r:id="rId5"/>
    <p:sldId id="283" r:id="rId6"/>
    <p:sldId id="284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A00"/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45" autoAdjust="0"/>
    <p:restoredTop sz="93566"/>
  </p:normalViewPr>
  <p:slideViewPr>
    <p:cSldViewPr snapToGrid="0" snapToObjects="1">
      <p:cViewPr varScale="1">
        <p:scale>
          <a:sx n="81" d="100"/>
          <a:sy n="81" d="100"/>
        </p:scale>
        <p:origin x="1086" y="90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lvl="1">
              <a:spcBef>
                <a:spcPts val="0"/>
              </a:spcBef>
            </a:pPr>
            <a:endParaRPr/>
          </a:p>
          <a:p>
            <a:pPr lvl="2">
              <a:spcBef>
                <a:spcPts val="0"/>
              </a:spcBef>
            </a:pPr>
            <a:endParaRPr/>
          </a:p>
          <a:p>
            <a:pPr lvl="3">
              <a:spcBef>
                <a:spcPts val="0"/>
              </a:spcBef>
            </a:pPr>
            <a:endParaRPr/>
          </a:p>
          <a:p>
            <a:pPr lvl="4">
              <a:spcBef>
                <a:spcPts val="0"/>
              </a:spcBef>
            </a:pPr>
            <a:endParaRPr/>
          </a:p>
          <a:p>
            <a:pPr lvl="5">
              <a:spcBef>
                <a:spcPts val="0"/>
              </a:spcBef>
            </a:pPr>
            <a:endParaRPr/>
          </a:p>
          <a:p>
            <a:pPr lvl="6">
              <a:spcBef>
                <a:spcPts val="0"/>
              </a:spcBef>
            </a:pPr>
            <a:endParaRPr/>
          </a:p>
          <a:p>
            <a:pPr lvl="7">
              <a:spcBef>
                <a:spcPts val="0"/>
              </a:spcBef>
            </a:pPr>
            <a:endParaRPr/>
          </a:p>
          <a:p>
            <a:pPr lvl="8">
              <a:spcBef>
                <a:spcPts val="0"/>
              </a:spcBef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843333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acknowledgements</a:t>
            </a:r>
            <a:r>
              <a:rPr lang="en-US" baseline="0" dirty="0">
                <a:solidFill>
                  <a:schemeClr val="dk2"/>
                </a:solidFill>
              </a:rPr>
              <a:t> page(s)</a:t>
            </a:r>
            <a:r>
              <a:rPr lang="en-US" dirty="0">
                <a:solidFill>
                  <a:schemeClr val="dk2"/>
                </a:solidFill>
              </a:rPr>
              <a:t>.</a:t>
            </a:r>
          </a:p>
        </p:txBody>
      </p:sp>
      <p:sp>
        <p:nvSpPr>
          <p:cNvPr id="209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6792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Shape 4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9" name="Shape 4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16572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Shape 5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6" name="Shape 5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03786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0" name="Shape 5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75558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Shape 5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5" name="Shape 5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211099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Shape 5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6" name="Shape 5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735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2" name="Shape 5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49644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Shape 5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8" name="Shape 5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3566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Shape 5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5" name="Shape 5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95378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Shape 5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4" name="Shape 5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67195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Shape 62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3" name="Shape 6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7509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Shape 4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0" name="Shape 4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39507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Shape 6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9" name="Shape 6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68585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Shape 6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38" name="Shape 6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252512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Shape 6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4" name="Shape 6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81231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Shape 4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9" name="Shape 4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7182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Shape 4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5" name="Shape 4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04542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Shape 4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0" name="Shape 4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90873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Shape 4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8" name="Shape 4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23163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Shape 4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1" name="Shape 4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8234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Shape 4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6" name="Shape 4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20231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hape 4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2" name="Shape 4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7018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40058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29827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61219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934845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65316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93273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89782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041719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639231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31081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>
            <a:spLocks noGrp="1"/>
          </p:cNvSpPr>
          <p:nvPr>
            <p:ph type="title"/>
          </p:nvPr>
        </p:nvSpPr>
        <p:spPr>
          <a:xfrm>
            <a:off x="812800" y="768096"/>
            <a:ext cx="14630400" cy="136550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4126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40065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40958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40569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91185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2144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31035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78337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76110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DAA9D965-83F4-407A-921F-57B37CD6B92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5C9BB50C-8154-4100-BD98-BC452A6315B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12434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  <p:sldLayoutId id="2147483725" r:id="rId18"/>
    <p:sldLayoutId id="2147483726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www.dr-chuck.com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>
            <a:spLocks noGrp="1"/>
          </p:cNvSpPr>
          <p:nvPr>
            <p:ph type="title"/>
          </p:nvPr>
        </p:nvSpPr>
        <p:spPr>
          <a:xfrm>
            <a:off x="956484" y="3158835"/>
            <a:ext cx="13353281" cy="201880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lecture</a:t>
            </a:r>
            <a:r>
              <a:rPr lang="ru-RU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2</a:t>
            </a:r>
            <a:br>
              <a:rPr lang="en-US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  <a:r>
              <a:rPr lang="ru-RU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programming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60A778-A9DA-4D71-BD8F-416606D81CAF}"/>
              </a:ext>
            </a:extLst>
          </p:cNvPr>
          <p:cNvSpPr txBox="1"/>
          <p:nvPr/>
        </p:nvSpPr>
        <p:spPr>
          <a:xfrm>
            <a:off x="8621486" y="7084080"/>
            <a:ext cx="52488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>
                <a:solidFill>
                  <a:srgbClr val="00B0F0"/>
                </a:solidFill>
              </a:rPr>
              <a:t>Vladislav </a:t>
            </a:r>
            <a:r>
              <a:rPr lang="en-US" sz="2800" dirty="0" err="1">
                <a:solidFill>
                  <a:srgbClr val="00B0F0"/>
                </a:solidFill>
              </a:rPr>
              <a:t>Karyukin</a:t>
            </a:r>
            <a:endParaRPr lang="ru-RU" sz="2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Reserved Words</a:t>
            </a:r>
          </a:p>
        </p:txBody>
      </p:sp>
      <p:sp>
        <p:nvSpPr>
          <p:cNvPr id="502" name="Shape 502"/>
          <p:cNvSpPr txBox="1">
            <a:spLocks noGrp="1"/>
          </p:cNvSpPr>
          <p:nvPr>
            <p:ph idx="1"/>
          </p:nvPr>
        </p:nvSpPr>
        <p:spPr>
          <a:xfrm>
            <a:off x="1298892" y="2529191"/>
            <a:ext cx="14144308" cy="11867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cannot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use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reserved words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as variable names / identifiers</a:t>
            </a:r>
          </a:p>
        </p:txBody>
      </p:sp>
      <p:sp>
        <p:nvSpPr>
          <p:cNvPr id="503" name="Shape 503"/>
          <p:cNvSpPr txBox="1"/>
          <p:nvPr/>
        </p:nvSpPr>
        <p:spPr>
          <a:xfrm>
            <a:off x="3346315" y="3482501"/>
            <a:ext cx="10369686" cy="41822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False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class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return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finally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None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for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lambda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continue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True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def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from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while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nonlocal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and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del 	global 	not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with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elif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try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or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yield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assert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else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import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pass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break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except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in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raise</a:t>
            </a:r>
            <a:endParaRPr lang="en-US" sz="3200" u="none" strike="noStrike" cap="none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Shape 50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Sentences or Lines</a:t>
            </a:r>
          </a:p>
        </p:txBody>
      </p:sp>
      <p:sp>
        <p:nvSpPr>
          <p:cNvPr id="509" name="Shape 509"/>
          <p:cNvSpPr txBox="1"/>
          <p:nvPr/>
        </p:nvSpPr>
        <p:spPr>
          <a:xfrm>
            <a:off x="1554125" y="2730300"/>
            <a:ext cx="4003499" cy="4038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>
              <a:buClr>
                <a:srgbClr val="FFFF00"/>
              </a:buClr>
              <a:buSzPct val="25000"/>
            </a:pPr>
            <a:r>
              <a:rPr lang="en-US" sz="4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48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10" name="Shape 510"/>
          <p:cNvSpPr txBox="1"/>
          <p:nvPr/>
        </p:nvSpPr>
        <p:spPr>
          <a:xfrm>
            <a:off x="1322915" y="7037422"/>
            <a:ext cx="2341499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2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</a:p>
        </p:txBody>
      </p:sp>
      <p:sp>
        <p:nvSpPr>
          <p:cNvPr id="511" name="Shape 511"/>
          <p:cNvSpPr txBox="1"/>
          <p:nvPr/>
        </p:nvSpPr>
        <p:spPr>
          <a:xfrm>
            <a:off x="4696365" y="7037422"/>
            <a:ext cx="2197200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2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Operator</a:t>
            </a:r>
          </a:p>
        </p:txBody>
      </p:sp>
      <p:sp>
        <p:nvSpPr>
          <p:cNvPr id="512" name="Shape 512"/>
          <p:cNvSpPr txBox="1"/>
          <p:nvPr/>
        </p:nvSpPr>
        <p:spPr>
          <a:xfrm>
            <a:off x="8080915" y="7088222"/>
            <a:ext cx="2336800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42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Constant</a:t>
            </a:r>
          </a:p>
        </p:txBody>
      </p:sp>
      <p:sp>
        <p:nvSpPr>
          <p:cNvPr id="513" name="Shape 513"/>
          <p:cNvSpPr txBox="1"/>
          <p:nvPr/>
        </p:nvSpPr>
        <p:spPr>
          <a:xfrm>
            <a:off x="11728990" y="7088222"/>
            <a:ext cx="3489300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42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endParaRPr lang="en-US" sz="4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4" name="Shape 514"/>
          <p:cNvSpPr txBox="1"/>
          <p:nvPr/>
        </p:nvSpPr>
        <p:spPr>
          <a:xfrm>
            <a:off x="7213599" y="2717800"/>
            <a:ext cx="8875949" cy="4038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Assignment </a:t>
            </a:r>
            <a:r>
              <a:rPr lang="en-US" sz="5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tatement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Assignment with expression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statement</a:t>
            </a:r>
          </a:p>
        </p:txBody>
      </p:sp>
      <p:cxnSp>
        <p:nvCxnSpPr>
          <p:cNvPr id="515" name="Shape 515"/>
          <p:cNvCxnSpPr/>
          <p:nvPr/>
        </p:nvCxnSpPr>
        <p:spPr>
          <a:xfrm rot="10800000" flipH="1">
            <a:off x="5308600" y="3886262"/>
            <a:ext cx="1330199" cy="17399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6" name="Shape 516"/>
          <p:cNvCxnSpPr/>
          <p:nvPr/>
        </p:nvCxnSpPr>
        <p:spPr>
          <a:xfrm rot="10800000" flipH="1">
            <a:off x="5816600" y="4734062"/>
            <a:ext cx="933599" cy="7800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7" name="Shape 517"/>
          <p:cNvCxnSpPr/>
          <p:nvPr/>
        </p:nvCxnSpPr>
        <p:spPr>
          <a:xfrm rot="10800000" flipH="1">
            <a:off x="5384800" y="5562662"/>
            <a:ext cx="1330199" cy="17399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522"/>
          <p:cNvSpPr txBox="1">
            <a:spLocks noGrp="1"/>
          </p:cNvSpPr>
          <p:nvPr>
            <p:ph type="title"/>
          </p:nvPr>
        </p:nvSpPr>
        <p:spPr>
          <a:xfrm>
            <a:off x="1155700" y="2685144"/>
            <a:ext cx="13931900" cy="253637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2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Programming Paragraphs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Shape 5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4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Scripts</a:t>
            </a:r>
          </a:p>
        </p:txBody>
      </p:sp>
      <p:sp>
        <p:nvSpPr>
          <p:cNvPr id="528" name="Shape 52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8011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Interactive Python is good for experiments and programs of 3-4 lines long.</a:t>
            </a:r>
          </a:p>
          <a:p>
            <a:pPr marL="749300" marR="0" lvl="0" indent="-3801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</a:t>
            </a: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ost programs are much longer, so we type them into a file and tell </a:t>
            </a:r>
            <a:r>
              <a:rPr lang="en-US" sz="34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</a:t>
            </a: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ython to run the commands in the file.</a:t>
            </a:r>
          </a:p>
          <a:p>
            <a:pPr marL="749300" marR="0" lvl="0" indent="-3801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 a sense, we are </a:t>
            </a:r>
            <a:r>
              <a:rPr lang="en-US" sz="3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giving Python a script</a:t>
            </a:r>
            <a:r>
              <a:rPr lang="en-US" sz="3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”.</a:t>
            </a:r>
          </a:p>
          <a:p>
            <a:pPr marL="749300" marR="0" lvl="0" indent="-3801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 a convention, we add </a:t>
            </a:r>
            <a:r>
              <a:rPr lang="en-US" sz="3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.py</a:t>
            </a:r>
            <a:r>
              <a:rPr lang="en-US" sz="3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as the suffix on the end of these files to indicate they contain Python.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Shape 5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4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Interactive versus Script</a:t>
            </a:r>
          </a:p>
        </p:txBody>
      </p:sp>
      <p:sp>
        <p:nvSpPr>
          <p:cNvPr id="539" name="Shape 539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71000"/>
              <a:buFont typeface="Cabin"/>
              <a:buChar char="•"/>
            </a:pPr>
            <a:r>
              <a:rPr lang="en-US" sz="34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Interactive</a:t>
            </a:r>
          </a:p>
          <a:p>
            <a:pPr marL="508000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 You type directly to Python one line at a time and it responds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00"/>
              </a:buClr>
              <a:buSzPct val="171000"/>
              <a:buFont typeface="Cabin"/>
              <a:buChar char="•"/>
            </a:pPr>
            <a:r>
              <a:rPr lang="en-US" sz="34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Script</a:t>
            </a:r>
          </a:p>
          <a:p>
            <a:pPr marL="508000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 You enter a sequence of statements (lines) into a file using a text  editor and tell Python to execute the statements in the file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hape 54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 Steps or Program Flow</a:t>
            </a:r>
          </a:p>
        </p:txBody>
      </p:sp>
      <p:sp>
        <p:nvSpPr>
          <p:cNvPr id="545" name="Shape 545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Like a recipe or installation instructions, a program is a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steps to be done in order.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 steps are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conditional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they may be skipped.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Sometimes a step or group of steps is to be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repeated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Sometimes we store a set of steps to be used over and over as needed several places throughout the program (Chapter 4).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Shape 5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Sequential Steps</a:t>
            </a:r>
          </a:p>
        </p:txBody>
      </p:sp>
      <p:sp>
        <p:nvSpPr>
          <p:cNvPr id="551" name="Shape 551"/>
          <p:cNvSpPr txBox="1"/>
          <p:nvPr/>
        </p:nvSpPr>
        <p:spPr>
          <a:xfrm>
            <a:off x="6582116" y="2826310"/>
            <a:ext cx="3244646" cy="3268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= 2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6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36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36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36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= x + 2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6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36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36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36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  <p:sp>
        <p:nvSpPr>
          <p:cNvPr id="552" name="Shape 552"/>
          <p:cNvSpPr txBox="1"/>
          <p:nvPr/>
        </p:nvSpPr>
        <p:spPr>
          <a:xfrm>
            <a:off x="11812570" y="3325265"/>
            <a:ext cx="1734097" cy="2132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</a:t>
            </a:r>
          </a:p>
        </p:txBody>
      </p:sp>
      <p:sp>
        <p:nvSpPr>
          <p:cNvPr id="553" name="Shape 553"/>
          <p:cNvSpPr txBox="1"/>
          <p:nvPr/>
        </p:nvSpPr>
        <p:spPr>
          <a:xfrm>
            <a:off x="1587500" y="2742665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2</a:t>
            </a:r>
          </a:p>
        </p:txBody>
      </p:sp>
      <p:sp>
        <p:nvSpPr>
          <p:cNvPr id="554" name="Shape 554"/>
          <p:cNvSpPr txBox="1"/>
          <p:nvPr/>
        </p:nvSpPr>
        <p:spPr>
          <a:xfrm>
            <a:off x="1587500" y="3847565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print(x)</a:t>
            </a:r>
          </a:p>
        </p:txBody>
      </p:sp>
      <p:cxnSp>
        <p:nvCxnSpPr>
          <p:cNvPr id="555" name="Shape 555"/>
          <p:cNvCxnSpPr/>
          <p:nvPr/>
        </p:nvCxnSpPr>
        <p:spPr>
          <a:xfrm rot="10800000">
            <a:off x="2940049" y="3339707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56" name="Shape 556"/>
          <p:cNvSpPr txBox="1"/>
          <p:nvPr/>
        </p:nvSpPr>
        <p:spPr>
          <a:xfrm>
            <a:off x="1587500" y="4928796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x + 2</a:t>
            </a:r>
          </a:p>
        </p:txBody>
      </p:sp>
      <p:cxnSp>
        <p:nvCxnSpPr>
          <p:cNvPr id="557" name="Shape 557"/>
          <p:cNvCxnSpPr/>
          <p:nvPr/>
        </p:nvCxnSpPr>
        <p:spPr>
          <a:xfrm rot="10800000">
            <a:off x="2940049" y="4436813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58" name="Shape 558"/>
          <p:cNvSpPr txBox="1"/>
          <p:nvPr/>
        </p:nvSpPr>
        <p:spPr>
          <a:xfrm>
            <a:off x="1587500" y="6031965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print(x)</a:t>
            </a:r>
          </a:p>
        </p:txBody>
      </p:sp>
      <p:cxnSp>
        <p:nvCxnSpPr>
          <p:cNvPr id="559" name="Shape 559"/>
          <p:cNvCxnSpPr/>
          <p:nvPr/>
        </p:nvCxnSpPr>
        <p:spPr>
          <a:xfrm rot="10800000">
            <a:off x="2940049" y="5525551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60" name="Shape 560"/>
          <p:cNvCxnSpPr/>
          <p:nvPr/>
        </p:nvCxnSpPr>
        <p:spPr>
          <a:xfrm flipH="1">
            <a:off x="8774349" y="4669277"/>
            <a:ext cx="2762656" cy="72056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61" name="Shape 561"/>
          <p:cNvCxnSpPr/>
          <p:nvPr/>
        </p:nvCxnSpPr>
        <p:spPr>
          <a:xfrm flipH="1">
            <a:off x="8774349" y="5278965"/>
            <a:ext cx="2783186" cy="613835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62" name="Shape 562"/>
          <p:cNvSpPr txBox="1"/>
          <p:nvPr/>
        </p:nvSpPr>
        <p:spPr>
          <a:xfrm>
            <a:off x="2054200" y="7227515"/>
            <a:ext cx="12401102" cy="1066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a program is running, it flows from one step to the next.  </a:t>
            </a:r>
            <a:r>
              <a:rPr lang="en-US" sz="33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 programmers, we set up </a:t>
            </a:r>
            <a:r>
              <a:rPr lang="en-US" sz="33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paths</a:t>
            </a:r>
            <a:r>
              <a:rPr lang="en-US" sz="33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for the program to follow.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Shape 567"/>
          <p:cNvSpPr txBox="1">
            <a:spLocks noGrp="1"/>
          </p:cNvSpPr>
          <p:nvPr>
            <p:ph type="title"/>
          </p:nvPr>
        </p:nvSpPr>
        <p:spPr>
          <a:xfrm>
            <a:off x="5854700" y="768096"/>
            <a:ext cx="9588499" cy="136550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Conditional Steps</a:t>
            </a:r>
          </a:p>
        </p:txBody>
      </p:sp>
      <p:sp>
        <p:nvSpPr>
          <p:cNvPr id="568" name="Shape 568"/>
          <p:cNvSpPr txBox="1"/>
          <p:nvPr/>
        </p:nvSpPr>
        <p:spPr>
          <a:xfrm>
            <a:off x="13684013" y="3562350"/>
            <a:ext cx="1581150" cy="2184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 </a:t>
            </a:r>
          </a:p>
        </p:txBody>
      </p:sp>
      <p:sp>
        <p:nvSpPr>
          <p:cNvPr id="569" name="Shape 569"/>
          <p:cNvSpPr txBox="1"/>
          <p:nvPr/>
        </p:nvSpPr>
        <p:spPr>
          <a:xfrm>
            <a:off x="7799386" y="2873375"/>
            <a:ext cx="4535286" cy="49847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&lt; 10: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Smaller'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&gt; 20: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Bigger'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'Finis'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  <p:sp>
        <p:nvSpPr>
          <p:cNvPr id="570" name="Shape 570"/>
          <p:cNvSpPr txBox="1"/>
          <p:nvPr/>
        </p:nvSpPr>
        <p:spPr>
          <a:xfrm>
            <a:off x="1244600" y="977900"/>
            <a:ext cx="2743199" cy="597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5</a:t>
            </a:r>
          </a:p>
        </p:txBody>
      </p:sp>
      <p:cxnSp>
        <p:nvCxnSpPr>
          <p:cNvPr id="571" name="Shape 571"/>
          <p:cNvCxnSpPr/>
          <p:nvPr/>
        </p:nvCxnSpPr>
        <p:spPr>
          <a:xfrm rot="10800000">
            <a:off x="2597149" y="1576387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2" name="Shape 572"/>
          <p:cNvCxnSpPr>
            <a:endCxn id="569" idx="3"/>
          </p:cNvCxnSpPr>
          <p:nvPr/>
        </p:nvCxnSpPr>
        <p:spPr>
          <a:xfrm flipH="1">
            <a:off x="12334672" y="4948237"/>
            <a:ext cx="1206230" cy="417513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3" name="Shape 573"/>
          <p:cNvSpPr/>
          <p:nvPr/>
        </p:nvSpPr>
        <p:spPr>
          <a:xfrm>
            <a:off x="1181100" y="21209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&lt; 10 ?</a:t>
            </a:r>
          </a:p>
        </p:txBody>
      </p:sp>
      <p:cxnSp>
        <p:nvCxnSpPr>
          <p:cNvPr id="574" name="Shape 574"/>
          <p:cNvCxnSpPr/>
          <p:nvPr/>
        </p:nvCxnSpPr>
        <p:spPr>
          <a:xfrm rot="10800000">
            <a:off x="2597150" y="3338512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5" name="Shape 575"/>
          <p:cNvSpPr txBox="1"/>
          <p:nvPr/>
        </p:nvSpPr>
        <p:spPr>
          <a:xfrm>
            <a:off x="3327400" y="33528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Smaller')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76" name="Shape 576"/>
          <p:cNvCxnSpPr/>
          <p:nvPr/>
        </p:nvCxnSpPr>
        <p:spPr>
          <a:xfrm rot="10800000">
            <a:off x="4038599" y="27495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7" name="Shape 577"/>
          <p:cNvCxnSpPr/>
          <p:nvPr/>
        </p:nvCxnSpPr>
        <p:spPr>
          <a:xfrm rot="10800000" flipH="1">
            <a:off x="4783137" y="27495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8" name="Shape 578"/>
          <p:cNvCxnSpPr/>
          <p:nvPr/>
        </p:nvCxnSpPr>
        <p:spPr>
          <a:xfrm flipH="1">
            <a:off x="4783137" y="4087812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9" name="Shape 579"/>
          <p:cNvCxnSpPr/>
          <p:nvPr/>
        </p:nvCxnSpPr>
        <p:spPr>
          <a:xfrm>
            <a:off x="2649536" y="44196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0" name="Shape 580"/>
          <p:cNvSpPr/>
          <p:nvPr/>
        </p:nvSpPr>
        <p:spPr>
          <a:xfrm>
            <a:off x="1181100" y="48641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&gt; 20 ?</a:t>
            </a:r>
          </a:p>
        </p:txBody>
      </p:sp>
      <p:cxnSp>
        <p:nvCxnSpPr>
          <p:cNvPr id="581" name="Shape 581"/>
          <p:cNvCxnSpPr/>
          <p:nvPr/>
        </p:nvCxnSpPr>
        <p:spPr>
          <a:xfrm rot="10800000">
            <a:off x="2597150" y="6097586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2" name="Shape 582"/>
          <p:cNvSpPr txBox="1"/>
          <p:nvPr/>
        </p:nvSpPr>
        <p:spPr>
          <a:xfrm>
            <a:off x="3327400" y="60960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Bigger')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83" name="Shape 583"/>
          <p:cNvCxnSpPr/>
          <p:nvPr/>
        </p:nvCxnSpPr>
        <p:spPr>
          <a:xfrm rot="10800000">
            <a:off x="4038599" y="54927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4" name="Shape 584"/>
          <p:cNvCxnSpPr/>
          <p:nvPr/>
        </p:nvCxnSpPr>
        <p:spPr>
          <a:xfrm rot="10800000" flipH="1">
            <a:off x="4783137" y="54927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5" name="Shape 585"/>
          <p:cNvCxnSpPr/>
          <p:nvPr/>
        </p:nvCxnSpPr>
        <p:spPr>
          <a:xfrm flipH="1">
            <a:off x="4783137" y="6831011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6" name="Shape 586"/>
          <p:cNvCxnSpPr/>
          <p:nvPr/>
        </p:nvCxnSpPr>
        <p:spPr>
          <a:xfrm>
            <a:off x="2649536" y="71628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7" name="Shape 587"/>
          <p:cNvCxnSpPr/>
          <p:nvPr/>
        </p:nvCxnSpPr>
        <p:spPr>
          <a:xfrm flipH="1">
            <a:off x="11431588" y="5508625"/>
            <a:ext cx="2109314" cy="1654175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8" name="Shape 588"/>
          <p:cNvSpPr txBox="1"/>
          <p:nvPr/>
        </p:nvSpPr>
        <p:spPr>
          <a:xfrm>
            <a:off x="1244600" y="76581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9" name="Shape 589"/>
          <p:cNvSpPr txBox="1"/>
          <p:nvPr/>
        </p:nvSpPr>
        <p:spPr>
          <a:xfrm>
            <a:off x="4414837" y="2108200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5747875" y="278505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1" name="Shape 591"/>
          <p:cNvSpPr txBox="1"/>
          <p:nvPr/>
        </p:nvSpPr>
        <p:spPr>
          <a:xfrm>
            <a:off x="1652280" y="3609265"/>
            <a:ext cx="725399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8" name="Shape 591"/>
          <p:cNvSpPr txBox="1"/>
          <p:nvPr/>
        </p:nvSpPr>
        <p:spPr>
          <a:xfrm>
            <a:off x="1663560" y="6285823"/>
            <a:ext cx="725399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9" name="Shape 589"/>
          <p:cNvSpPr txBox="1"/>
          <p:nvPr/>
        </p:nvSpPr>
        <p:spPr>
          <a:xfrm>
            <a:off x="4414837" y="4802660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Shape 596"/>
          <p:cNvSpPr txBox="1">
            <a:spLocks noGrp="1"/>
          </p:cNvSpPr>
          <p:nvPr>
            <p:ph type="title"/>
          </p:nvPr>
        </p:nvSpPr>
        <p:spPr>
          <a:xfrm>
            <a:off x="5889608" y="768096"/>
            <a:ext cx="9553591" cy="136550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Repeated Steps</a:t>
            </a:r>
          </a:p>
        </p:txBody>
      </p:sp>
      <p:sp>
        <p:nvSpPr>
          <p:cNvPr id="597" name="Shape 597"/>
          <p:cNvSpPr txBox="1"/>
          <p:nvPr/>
        </p:nvSpPr>
        <p:spPr>
          <a:xfrm>
            <a:off x="13337271" y="2406332"/>
            <a:ext cx="1993800" cy="4267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</a:t>
            </a:r>
          </a:p>
        </p:txBody>
      </p:sp>
      <p:sp>
        <p:nvSpPr>
          <p:cNvPr id="598" name="Shape 598"/>
          <p:cNvSpPr txBox="1"/>
          <p:nvPr/>
        </p:nvSpPr>
        <p:spPr>
          <a:xfrm>
            <a:off x="7491961" y="2611795"/>
            <a:ext cx="3895178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while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n &gt; 0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 = n – 1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'Blastoff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!'</a:t>
            </a:r>
            <a:r>
              <a:rPr lang="en-US" sz="2800" b="1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</a:p>
        </p:txBody>
      </p:sp>
      <p:cxnSp>
        <p:nvCxnSpPr>
          <p:cNvPr id="599" name="Shape 599"/>
          <p:cNvCxnSpPr/>
          <p:nvPr/>
        </p:nvCxnSpPr>
        <p:spPr>
          <a:xfrm rot="10800000">
            <a:off x="2838336" y="1981647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00" name="Shape 600"/>
          <p:cNvCxnSpPr/>
          <p:nvPr/>
        </p:nvCxnSpPr>
        <p:spPr>
          <a:xfrm flipH="1">
            <a:off x="10129838" y="3846244"/>
            <a:ext cx="2720973" cy="1231901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01" name="Shape 601"/>
          <p:cNvSpPr/>
          <p:nvPr/>
        </p:nvSpPr>
        <p:spPr>
          <a:xfrm>
            <a:off x="1422400" y="2527567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&gt; 0 ?</a:t>
            </a:r>
          </a:p>
        </p:txBody>
      </p:sp>
      <p:cxnSp>
        <p:nvCxnSpPr>
          <p:cNvPr id="602" name="Shape 602"/>
          <p:cNvCxnSpPr/>
          <p:nvPr/>
        </p:nvCxnSpPr>
        <p:spPr>
          <a:xfrm rot="10800000" flipH="1">
            <a:off x="2836861" y="3797517"/>
            <a:ext cx="20699" cy="2317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603" name="Shape 603"/>
          <p:cNvCxnSpPr/>
          <p:nvPr/>
        </p:nvCxnSpPr>
        <p:spPr>
          <a:xfrm rot="10800000">
            <a:off x="4279899" y="3156216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04" name="Shape 604"/>
          <p:cNvCxnSpPr/>
          <p:nvPr/>
        </p:nvCxnSpPr>
        <p:spPr>
          <a:xfrm rot="10800000" flipH="1">
            <a:off x="5024437" y="3156217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05" name="Shape 605"/>
          <p:cNvCxnSpPr>
            <a:stCxn id="606" idx="2"/>
          </p:cNvCxnSpPr>
          <p:nvPr/>
        </p:nvCxnSpPr>
        <p:spPr>
          <a:xfrm flipH="1">
            <a:off x="5024449" y="5778866"/>
            <a:ext cx="4800" cy="3000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07" name="Shape 607"/>
          <p:cNvCxnSpPr/>
          <p:nvPr/>
        </p:nvCxnSpPr>
        <p:spPr>
          <a:xfrm>
            <a:off x="2852736" y="6081979"/>
            <a:ext cx="2187600" cy="1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08" name="Shape 608"/>
          <p:cNvCxnSpPr/>
          <p:nvPr/>
        </p:nvCxnSpPr>
        <p:spPr>
          <a:xfrm flipH="1">
            <a:off x="1066800" y="3172092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609" name="Shape 609"/>
          <p:cNvCxnSpPr/>
          <p:nvPr/>
        </p:nvCxnSpPr>
        <p:spPr>
          <a:xfrm rot="10800000" flipH="1">
            <a:off x="2840036" y="6559941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10" name="Shape 610"/>
          <p:cNvCxnSpPr/>
          <p:nvPr/>
        </p:nvCxnSpPr>
        <p:spPr>
          <a:xfrm flipV="1">
            <a:off x="1100137" y="3156217"/>
            <a:ext cx="1" cy="347878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11" name="Shape 611"/>
          <p:cNvCxnSpPr/>
          <p:nvPr/>
        </p:nvCxnSpPr>
        <p:spPr>
          <a:xfrm>
            <a:off x="1084262" y="6577279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12" name="Shape 612"/>
          <p:cNvCxnSpPr/>
          <p:nvPr/>
        </p:nvCxnSpPr>
        <p:spPr>
          <a:xfrm flipH="1" flipV="1">
            <a:off x="11387138" y="6115316"/>
            <a:ext cx="1692273" cy="336016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13" name="Shape 613"/>
          <p:cNvSpPr txBox="1"/>
          <p:nvPr/>
        </p:nvSpPr>
        <p:spPr>
          <a:xfrm>
            <a:off x="5158135" y="6997697"/>
            <a:ext cx="10585500" cy="119317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Loops (repeated steps) have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variables</a:t>
            </a:r>
            <a:r>
              <a:rPr lang="en-US" sz="3200" u="none" strike="noStrike" cap="none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that change each time through 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loop.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4" name="Shape 614"/>
          <p:cNvSpPr txBox="1"/>
          <p:nvPr/>
        </p:nvSpPr>
        <p:spPr>
          <a:xfrm>
            <a:off x="542925" y="2413267"/>
            <a:ext cx="723900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615" name="Shape 615"/>
          <p:cNvSpPr txBox="1"/>
          <p:nvPr/>
        </p:nvSpPr>
        <p:spPr>
          <a:xfrm>
            <a:off x="1338266" y="7175767"/>
            <a:ext cx="3051274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Blastoff')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6" name="Shape 616"/>
          <p:cNvSpPr txBox="1"/>
          <p:nvPr/>
        </p:nvSpPr>
        <p:spPr>
          <a:xfrm>
            <a:off x="4659311" y="2413267"/>
            <a:ext cx="997649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617" name="Shape 617"/>
          <p:cNvSpPr txBox="1"/>
          <p:nvPr/>
        </p:nvSpPr>
        <p:spPr>
          <a:xfrm>
            <a:off x="1397000" y="1232167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5</a:t>
            </a:r>
          </a:p>
        </p:txBody>
      </p:sp>
      <p:sp>
        <p:nvSpPr>
          <p:cNvPr id="618" name="Shape 618"/>
          <p:cNvSpPr txBox="1"/>
          <p:nvPr/>
        </p:nvSpPr>
        <p:spPr>
          <a:xfrm>
            <a:off x="3581400" y="3810267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n)</a:t>
            </a:r>
          </a:p>
        </p:txBody>
      </p:sp>
      <p:cxnSp>
        <p:nvCxnSpPr>
          <p:cNvPr id="619" name="Shape 619"/>
          <p:cNvCxnSpPr/>
          <p:nvPr/>
        </p:nvCxnSpPr>
        <p:spPr>
          <a:xfrm flipH="1" flipV="1">
            <a:off x="10129838" y="5206732"/>
            <a:ext cx="2798761" cy="636587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06" name="Shape 606"/>
          <p:cNvSpPr txBox="1"/>
          <p:nvPr/>
        </p:nvSpPr>
        <p:spPr>
          <a:xfrm>
            <a:off x="3568700" y="5029467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n -1</a:t>
            </a:r>
          </a:p>
        </p:txBody>
      </p:sp>
      <p:cxnSp>
        <p:nvCxnSpPr>
          <p:cNvPr id="620" name="Shape 620"/>
          <p:cNvCxnSpPr>
            <a:stCxn id="606" idx="0"/>
            <a:endCxn id="618" idx="2"/>
          </p:cNvCxnSpPr>
          <p:nvPr/>
        </p:nvCxnSpPr>
        <p:spPr>
          <a:xfrm flipV="1">
            <a:off x="5029250" y="4559666"/>
            <a:ext cx="12700" cy="469801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Shape 625"/>
          <p:cNvSpPr txBox="1"/>
          <p:nvPr/>
        </p:nvSpPr>
        <p:spPr>
          <a:xfrm>
            <a:off x="998325" y="778213"/>
            <a:ext cx="10035299" cy="754866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name = </a:t>
            </a:r>
            <a:r>
              <a:rPr lang="en-US" sz="28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('Enter file:')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handle = open(name, 'r')</a:t>
            </a:r>
          </a:p>
          <a:p>
            <a:pPr lvl="0" algn="ctr"/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counts = </a:t>
            </a:r>
            <a:r>
              <a:rPr lang="en-US" sz="28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dict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for line in handle: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    words = </a:t>
            </a:r>
            <a:r>
              <a:rPr lang="en-US" sz="2800" dirty="0" err="1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line.split</a:t>
            </a: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    for word in words: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        counts[word] = </a:t>
            </a:r>
            <a:r>
              <a:rPr lang="en-US" sz="2800" dirty="0" err="1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counts.get</a:t>
            </a: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(word,0) + 1</a:t>
            </a:r>
          </a:p>
          <a:p>
            <a:pPr lvl="0">
              <a:buClr>
                <a:srgbClr val="00FF00"/>
              </a:buClr>
            </a:pPr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2800" dirty="0" err="1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word,count</a:t>
            </a: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2800" dirty="0" err="1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counts.items</a:t>
            </a: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800" dirty="0" err="1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is None or count &gt; </a:t>
            </a:r>
            <a:r>
              <a:rPr lang="en-US" sz="2800" dirty="0" err="1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dirty="0" err="1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= word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dirty="0" err="1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= count</a:t>
            </a:r>
          </a:p>
          <a:p>
            <a:pPr lvl="0">
              <a:buClr>
                <a:srgbClr val="00FF00"/>
              </a:buClr>
            </a:pPr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26" name="Shape 626"/>
          <p:cNvSpPr txBox="1"/>
          <p:nvPr/>
        </p:nvSpPr>
        <p:spPr>
          <a:xfrm>
            <a:off x="12082000" y="615550"/>
            <a:ext cx="2550299" cy="2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Sequential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Repeated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Conditional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/>
          <p:nvPr/>
        </p:nvSpPr>
        <p:spPr>
          <a:xfrm>
            <a:off x="1225684" y="1297022"/>
            <a:ext cx="10991783" cy="428438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rgbClr val="FF00FF"/>
              </a:buClr>
              <a:buSzPct val="25000"/>
            </a:pPr>
            <a:r>
              <a:rPr lang="en-US" sz="3600" dirty="0">
                <a:solidFill>
                  <a:srgbClr val="FFC000"/>
                </a:solidFill>
              </a:rPr>
              <a:t>Python</a:t>
            </a:r>
            <a:r>
              <a:rPr lang="en-US" sz="3600" dirty="0"/>
              <a:t> is the language of the </a:t>
            </a:r>
            <a:r>
              <a:rPr lang="en-US" sz="3600" dirty="0">
                <a:solidFill>
                  <a:srgbClr val="FFC000"/>
                </a:solidFill>
              </a:rPr>
              <a:t>Python</a:t>
            </a:r>
            <a:r>
              <a:rPr lang="en-US" sz="3600" dirty="0"/>
              <a:t> interpreter and those who can communicate with it. A person who can speak Python is known as </a:t>
            </a:r>
            <a:r>
              <a:rPr lang="en-US" sz="3600" dirty="0">
                <a:solidFill>
                  <a:srgbClr val="FFC000"/>
                </a:solidFill>
              </a:rPr>
              <a:t>Pythonista</a:t>
            </a:r>
            <a:r>
              <a:rPr lang="en-US" sz="3600" dirty="0"/>
              <a:t>. Almost all famous </a:t>
            </a:r>
            <a:r>
              <a:rPr lang="en-US" sz="3600" dirty="0" err="1"/>
              <a:t>pythonists</a:t>
            </a:r>
            <a:r>
              <a:rPr lang="en-US" sz="3600" dirty="0"/>
              <a:t> use software originally developed by Guido van Rossum. </a:t>
            </a:r>
            <a:endParaRPr lang="ru-RU" sz="3600" dirty="0"/>
          </a:p>
        </p:txBody>
      </p:sp>
      <p:pic>
        <p:nvPicPr>
          <p:cNvPr id="444" name="Shape 4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335000" y="4470400"/>
            <a:ext cx="2108100" cy="317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5" name="Shape 44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246100" y="1041400"/>
            <a:ext cx="2286000" cy="2997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6" name="Shape 44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50338" y="5422212"/>
            <a:ext cx="3517899" cy="20780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625"/>
          <p:cNvSpPr txBox="1"/>
          <p:nvPr/>
        </p:nvSpPr>
        <p:spPr>
          <a:xfrm>
            <a:off x="998325" y="778213"/>
            <a:ext cx="10035299" cy="754866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name = </a:t>
            </a:r>
            <a:r>
              <a:rPr lang="en-US" sz="28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('Enter file:')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handle = open(name, 'r')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counts =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dict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for line in handle: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words = </a:t>
            </a:r>
            <a:r>
              <a:rPr lang="en-US" sz="28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line.split</a:t>
            </a: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for word in words: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  counts[word] = </a:t>
            </a:r>
            <a:r>
              <a:rPr lang="en-US" sz="28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counts.get</a:t>
            </a: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(word,0)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endParaRPr lang="en-US" sz="28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word,count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counts.items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28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is None or count &gt; </a:t>
            </a:r>
            <a:r>
              <a:rPr lang="en-US" sz="28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word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count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Cabin"/>
              <a:buNone/>
            </a:pPr>
            <a:endParaRPr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32" name="Shape 632"/>
          <p:cNvSpPr txBox="1"/>
          <p:nvPr/>
        </p:nvSpPr>
        <p:spPr>
          <a:xfrm>
            <a:off x="12003133" y="712245"/>
            <a:ext cx="3996000" cy="7680599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short Python “Story” about how to count words in a file</a:t>
            </a: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3000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word used to read data from a user </a:t>
            </a: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3000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A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sentence about updating one of the many counts</a:t>
            </a: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3000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paragraph about how  to find the largest item in a list</a:t>
            </a:r>
          </a:p>
        </p:txBody>
      </p:sp>
      <p:cxnSp>
        <p:nvCxnSpPr>
          <p:cNvPr id="633" name="Shape 633"/>
          <p:cNvCxnSpPr/>
          <p:nvPr/>
        </p:nvCxnSpPr>
        <p:spPr>
          <a:xfrm>
            <a:off x="6986588" y="1211263"/>
            <a:ext cx="5172986" cy="2323998"/>
          </a:xfrm>
          <a:prstGeom prst="straightConnector1">
            <a:avLst/>
          </a:prstGeom>
          <a:noFill/>
          <a:ln w="38100" cap="flat" cmpd="sng">
            <a:solidFill>
              <a:srgbClr val="FFFFFF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634" name="Shape 634"/>
          <p:cNvCxnSpPr/>
          <p:nvPr/>
        </p:nvCxnSpPr>
        <p:spPr>
          <a:xfrm>
            <a:off x="9890125" y="4349750"/>
            <a:ext cx="2269449" cy="857115"/>
          </a:xfrm>
          <a:prstGeom prst="straightConnector1">
            <a:avLst/>
          </a:prstGeom>
          <a:noFill/>
          <a:ln w="38100" cap="flat" cmpd="sng">
            <a:solidFill>
              <a:srgbClr val="FFFF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635" name="Shape 635"/>
          <p:cNvCxnSpPr/>
          <p:nvPr/>
        </p:nvCxnSpPr>
        <p:spPr>
          <a:xfrm>
            <a:off x="10214043" y="6887183"/>
            <a:ext cx="1789090" cy="680936"/>
          </a:xfrm>
          <a:prstGeom prst="straightConnector1">
            <a:avLst/>
          </a:prstGeom>
          <a:noFill/>
          <a:ln w="38100" cap="flat" cmpd="sng">
            <a:solidFill>
              <a:srgbClr val="FF9900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Shape 6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Summary</a:t>
            </a:r>
          </a:p>
        </p:txBody>
      </p:sp>
      <p:sp>
        <p:nvSpPr>
          <p:cNvPr id="641" name="Shape 641"/>
          <p:cNvSpPr txBox="1">
            <a:spLocks noGrp="1"/>
          </p:cNvSpPr>
          <p:nvPr>
            <p:ph idx="1"/>
          </p:nvPr>
        </p:nvSpPr>
        <p:spPr>
          <a:xfrm>
            <a:off x="812800" y="2138869"/>
            <a:ext cx="14630400" cy="510973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This is a quick overview of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Chapter 1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will revisit these concepts throughout the course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Focus on the big picture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Shape 6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3600" dirty="0">
                <a:solidFill>
                  <a:srgbClr val="FFFF00"/>
                </a:solidFill>
              </a:rPr>
              <a:t>Acknowledgements / Contributions</a:t>
            </a:r>
          </a:p>
        </p:txBody>
      </p:sp>
      <p:sp>
        <p:nvSpPr>
          <p:cNvPr id="647" name="Shape 647"/>
          <p:cNvSpPr txBox="1"/>
          <p:nvPr/>
        </p:nvSpPr>
        <p:spPr>
          <a:xfrm>
            <a:off x="1206100" y="2198849"/>
            <a:ext cx="6797699" cy="59140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These slides are Copyright 2010-  Charles R. Severance (</a:t>
            </a:r>
            <a:r>
              <a:rPr lang="en-US" sz="1800" u="sng" dirty="0">
                <a:solidFill>
                  <a:srgbClr val="FFFF00"/>
                </a:solidFill>
                <a:hlinkClick r:id="rId3"/>
              </a:rPr>
              <a:t>www.dr-chuck.com</a:t>
            </a:r>
            <a:r>
              <a:rPr lang="en-US" sz="1800" dirty="0">
                <a:solidFill>
                  <a:srgbClr val="FFFFFF"/>
                </a:solidFill>
              </a:rPr>
              <a:t>) of the University of Michigan School of Information and made available under a Creative Commons Attribution 4.0 License.  Please maintain this last slide in all copies of the document to comply with the attribution requirements of the license.  If you make a change, feel free to add your name and organization to the list of contributors on this page as you republish the materials.</a:t>
            </a:r>
          </a:p>
          <a:p>
            <a:pPr lvl="0" rtl="0">
              <a:spcBef>
                <a:spcPts val="0"/>
              </a:spcBef>
              <a:buNone/>
            </a:pPr>
            <a:endParaRPr sz="1800" dirty="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Initial Development: Charles Severance, University of Michigan School of Information</a:t>
            </a:r>
          </a:p>
          <a:p>
            <a:pPr lvl="0" rtl="0">
              <a:spcBef>
                <a:spcPts val="0"/>
              </a:spcBef>
              <a:buNone/>
            </a:pPr>
            <a:endParaRPr sz="1800" dirty="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Clr>
                <a:schemeClr val="dk2"/>
              </a:buClr>
              <a:buSzPct val="61111"/>
              <a:buFont typeface="Arial"/>
              <a:buNone/>
            </a:pPr>
            <a:r>
              <a:rPr lang="en-US" sz="1800" dirty="0">
                <a:solidFill>
                  <a:schemeClr val="lt1"/>
                </a:solidFill>
              </a:rPr>
              <a:t>… Insert new Contributors and Translators here</a:t>
            </a:r>
          </a:p>
          <a:p>
            <a:pPr lvl="0">
              <a:spcBef>
                <a:spcPts val="0"/>
              </a:spcBef>
              <a:buNone/>
            </a:pPr>
            <a:endParaRPr sz="1800" dirty="0">
              <a:solidFill>
                <a:srgbClr val="FFFFFF"/>
              </a:solidFill>
            </a:endParaRPr>
          </a:p>
        </p:txBody>
      </p:sp>
      <p:pic>
        <p:nvPicPr>
          <p:cNvPr id="649" name="Shape 64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897687" y="1129973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650" name="Shape 650"/>
          <p:cNvSpPr txBox="1"/>
          <p:nvPr/>
        </p:nvSpPr>
        <p:spPr>
          <a:xfrm>
            <a:off x="8704400" y="2329324"/>
            <a:ext cx="6797699" cy="578354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Continue</a:t>
            </a:r>
            <a:r>
              <a:rPr lang="is-IS" sz="1800" dirty="0">
                <a:solidFill>
                  <a:srgbClr val="FFFFFF"/>
                </a:solidFill>
              </a:rPr>
              <a:t>…</a:t>
            </a:r>
            <a:endParaRPr lang="en-US" sz="1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Shape 45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74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Early Learner: </a:t>
            </a:r>
            <a:r>
              <a:rPr lang="en-US" sz="7400" u="none" strike="noStrike" cap="none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Syntax Errors</a:t>
            </a:r>
          </a:p>
        </p:txBody>
      </p:sp>
      <p:sp>
        <p:nvSpPr>
          <p:cNvPr id="452" name="Shape 45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471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need to learn the 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language 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 we can communicate our instructions to Python.  In the beginning we will make lots of mistakes and speak gibberish like small children.</a:t>
            </a:r>
          </a:p>
          <a:p>
            <a:pPr marL="749300" marR="0" lvl="0" indent="-3547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you make a mistake, the computer does not think you are </a:t>
            </a:r>
            <a:r>
              <a:rPr lang="en-US" sz="3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cute</a:t>
            </a:r>
            <a:r>
              <a:rPr lang="en-US" sz="3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 It says </a:t>
            </a:r>
            <a:r>
              <a:rPr lang="en-US" sz="3000" b="0" i="0" u="none" strike="noStrike" cap="none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000" u="none" strike="noStrike" cap="none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syntax error</a:t>
            </a:r>
            <a:r>
              <a:rPr lang="en-US" sz="3000" b="0" i="0" u="none" strike="noStrike" cap="none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given that it knows the language and you are just learning it.  It seems like Python is cruel and unfeeling.</a:t>
            </a:r>
          </a:p>
          <a:p>
            <a:pPr marL="749300" marR="0" lvl="0" indent="-3547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must remember that you are intelligent and</a:t>
            </a: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can learn</a:t>
            </a: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T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 computer is simple and very fast</a:t>
            </a: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but cannot learn.</a:t>
            </a: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 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 is easier for you to learn Python than for the computer to learn English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hape 457"/>
          <p:cNvSpPr txBox="1">
            <a:spLocks noGrp="1"/>
          </p:cNvSpPr>
          <p:nvPr>
            <p:ph type="title"/>
          </p:nvPr>
        </p:nvSpPr>
        <p:spPr>
          <a:xfrm>
            <a:off x="1155700" y="2667000"/>
            <a:ext cx="13931900" cy="250008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2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Talking to Python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/>
          <p:nvPr/>
        </p:nvSpPr>
        <p:spPr>
          <a:xfrm>
            <a:off x="1336473" y="1325287"/>
            <a:ext cx="12628499" cy="3249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csev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3.5.1 (v3.5.1:37a07cee5969, Dec  5 2015, 21:12:44) [GCC 4.2.1 (Apple Inc. build 5666) (dot 3)] on </a:t>
            </a:r>
            <a:r>
              <a:rPr lang="en-US" sz="3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darwinType</a:t>
            </a: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"help", "copyright", "credits" or "license" for more information.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 </a:t>
            </a:r>
            <a:endParaRPr lang="en-US" sz="3600" u="none" strike="noStrike" cap="non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pSp>
        <p:nvGrpSpPr>
          <p:cNvPr id="463" name="Shape 463"/>
          <p:cNvGrpSpPr/>
          <p:nvPr/>
        </p:nvGrpSpPr>
        <p:grpSpPr>
          <a:xfrm>
            <a:off x="2916761" y="4219476"/>
            <a:ext cx="4239245" cy="858364"/>
            <a:chOff x="6843291" y="2326012"/>
            <a:chExt cx="4239245" cy="856736"/>
          </a:xfrm>
        </p:grpSpPr>
        <p:sp>
          <p:nvSpPr>
            <p:cNvPr id="464" name="Shape 464"/>
            <p:cNvSpPr txBox="1"/>
            <p:nvPr/>
          </p:nvSpPr>
          <p:spPr>
            <a:xfrm>
              <a:off x="8807636" y="2342275"/>
              <a:ext cx="2274900" cy="840473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en-US" sz="3600" u="none" strike="noStrike" cap="none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What next?</a:t>
              </a:r>
            </a:p>
          </p:txBody>
        </p:sp>
        <p:cxnSp>
          <p:nvCxnSpPr>
            <p:cNvPr id="465" name="Shape 465"/>
            <p:cNvCxnSpPr/>
            <p:nvPr/>
          </p:nvCxnSpPr>
          <p:spPr>
            <a:xfrm>
              <a:off x="6843291" y="2326012"/>
              <a:ext cx="2281199" cy="436500"/>
            </a:xfrm>
            <a:prstGeom prst="straightConnector1">
              <a:avLst/>
            </a:prstGeom>
            <a:noFill/>
            <a:ln w="76200" cap="rnd" cmpd="sng">
              <a:solidFill>
                <a:srgbClr val="FFFF00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Shape 470"/>
          <p:cNvSpPr txBox="1"/>
          <p:nvPr/>
        </p:nvSpPr>
        <p:spPr>
          <a:xfrm>
            <a:off x="1820861" y="1519237"/>
            <a:ext cx="12628562" cy="60928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csev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3.5.1 (v3.5.1:37a07cee5969, Dec  5 2015, 21:12:44) [GCC 4.2.1 (Apple Inc. build 5666) (dot 3)] on </a:t>
            </a:r>
            <a:r>
              <a:rPr lang="en-US" sz="3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darwinType</a:t>
            </a: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"help", "copyright", "credits" or "license" for more information.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x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exit()</a:t>
            </a:r>
          </a:p>
        </p:txBody>
      </p:sp>
      <p:sp>
        <p:nvSpPr>
          <p:cNvPr id="471" name="Shape 471"/>
          <p:cNvSpPr txBox="1"/>
          <p:nvPr/>
        </p:nvSpPr>
        <p:spPr>
          <a:xfrm>
            <a:off x="5618835" y="5505312"/>
            <a:ext cx="9536024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This is a good test to make sure that you have Python correctly installed.  Note that quit() also works to end the interactive session.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Shape 48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2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</a:t>
            </a:r>
            <a:r>
              <a:rPr lang="en-US" sz="720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</a:t>
            </a:r>
            <a:r>
              <a:rPr lang="en-US" sz="72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 </a:t>
            </a:r>
            <a:r>
              <a:rPr lang="en-US" sz="720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72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 Say?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Shape 48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Elements of Python</a:t>
            </a:r>
          </a:p>
        </p:txBody>
      </p:sp>
      <p:sp>
        <p:nvSpPr>
          <p:cNvPr id="489" name="Shape 489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14630400" cy="437489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87400" marR="0" lvl="0" indent="-571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Arial"/>
              <a:buChar char="•"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Vocabulary / Words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Variables and Reserved words (Chapter 2)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Sentence structure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valid syntax patterns (Chapters 3-5)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Story structure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constructing a program for a purpose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Shape 494"/>
          <p:cNvSpPr txBox="1"/>
          <p:nvPr/>
        </p:nvSpPr>
        <p:spPr>
          <a:xfrm>
            <a:off x="419418" y="736781"/>
            <a:ext cx="9839008" cy="75681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name = input('Enter file:')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handle = open(name)</a:t>
            </a:r>
          </a:p>
          <a:p>
            <a:pPr lvl="0" algn="ctr"/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counts = </a:t>
            </a:r>
            <a:r>
              <a:rPr lang="en-US" sz="28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dict</a:t>
            </a: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for line in handle: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words = </a:t>
            </a:r>
            <a:r>
              <a:rPr lang="en-US" sz="28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line.split</a:t>
            </a: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for word in words: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  counts[word] = </a:t>
            </a:r>
            <a:r>
              <a:rPr lang="en-US" sz="28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counts.get</a:t>
            </a: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(word,0) + 1</a:t>
            </a:r>
          </a:p>
          <a:p>
            <a:pPr lvl="0">
              <a:buClr>
                <a:srgbClr val="00FF00"/>
              </a:buClr>
            </a:pPr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word,count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counts.items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is None or count &gt;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word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count</a:t>
            </a:r>
          </a:p>
          <a:p>
            <a:pPr lvl="0">
              <a:buClr>
                <a:srgbClr val="00FF00"/>
              </a:buClr>
            </a:pPr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800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95" name="Shape 495"/>
          <p:cNvSpPr txBox="1"/>
          <p:nvPr/>
        </p:nvSpPr>
        <p:spPr>
          <a:xfrm>
            <a:off x="10840734" y="4690623"/>
            <a:ext cx="4445000" cy="1689100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words.py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file: words.txt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 16</a:t>
            </a:r>
          </a:p>
        </p:txBody>
      </p:sp>
      <p:sp>
        <p:nvSpPr>
          <p:cNvPr id="496" name="Shape 496"/>
          <p:cNvSpPr txBox="1"/>
          <p:nvPr/>
        </p:nvSpPr>
        <p:spPr>
          <a:xfrm>
            <a:off x="10258426" y="1496303"/>
            <a:ext cx="4813299" cy="2590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short </a:t>
            </a:r>
            <a:r>
              <a:rPr lang="en-US" sz="43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43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4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tory</a:t>
            </a:r>
            <a:r>
              <a:rPr lang="en-US" sz="43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4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about how to count words in a file in Python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556</TotalTime>
  <Words>1328</Words>
  <Application>Microsoft Office PowerPoint</Application>
  <PresentationFormat>Произвольный</PresentationFormat>
  <Paragraphs>204</Paragraphs>
  <Slides>22</Slides>
  <Notes>22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Cabin</vt:lpstr>
      <vt:lpstr>Century Gothic</vt:lpstr>
      <vt:lpstr>Courier</vt:lpstr>
      <vt:lpstr>Wingdings 3</vt:lpstr>
      <vt:lpstr>Ион</vt:lpstr>
      <vt:lpstr>The lecture 2 Python programming</vt:lpstr>
      <vt:lpstr>Презентация PowerPoint</vt:lpstr>
      <vt:lpstr>Early Learner: Syntax Errors</vt:lpstr>
      <vt:lpstr>Talking to Python</vt:lpstr>
      <vt:lpstr>Презентация PowerPoint</vt:lpstr>
      <vt:lpstr>Презентация PowerPoint</vt:lpstr>
      <vt:lpstr>What Do We Say?</vt:lpstr>
      <vt:lpstr>Elements of Python</vt:lpstr>
      <vt:lpstr>Презентация PowerPoint</vt:lpstr>
      <vt:lpstr>Reserved Words</vt:lpstr>
      <vt:lpstr>Sentences or Lines</vt:lpstr>
      <vt:lpstr>Programming Paragraphs</vt:lpstr>
      <vt:lpstr>Python Scripts</vt:lpstr>
      <vt:lpstr>Interactive versus Script</vt:lpstr>
      <vt:lpstr>Program Steps or Program Flow</vt:lpstr>
      <vt:lpstr>Sequential Steps</vt:lpstr>
      <vt:lpstr>Conditional Steps</vt:lpstr>
      <vt:lpstr>Repeated Steps</vt:lpstr>
      <vt:lpstr>Презентация PowerPoint</vt:lpstr>
      <vt:lpstr>Презентация PowerPoint</vt:lpstr>
      <vt:lpstr>Summary</vt:lpstr>
      <vt:lpstr>Acknowledgements / Contributions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Program?</dc:title>
  <cp:lastModifiedBy>Владислав Карюкин</cp:lastModifiedBy>
  <cp:revision>72</cp:revision>
  <dcterms:modified xsi:type="dcterms:W3CDTF">2021-09-02T04:20:55Z</dcterms:modified>
</cp:coreProperties>
</file>